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86" r:id="rId7"/>
    <p:sldId id="283" r:id="rId8"/>
    <p:sldId id="282" r:id="rId9"/>
    <p:sldId id="284" r:id="rId10"/>
    <p:sldId id="261" r:id="rId11"/>
    <p:sldId id="277" r:id="rId12"/>
    <p:sldId id="275" r:id="rId13"/>
    <p:sldId id="279" r:id="rId14"/>
    <p:sldId id="280" r:id="rId15"/>
    <p:sldId id="278" r:id="rId16"/>
    <p:sldId id="274" r:id="rId17"/>
    <p:sldId id="281" r:id="rId18"/>
    <p:sldId id="271" r:id="rId19"/>
    <p:sldId id="273" r:id="rId20"/>
  </p:sldIdLst>
  <p:sldSz cx="12192000" cy="6858000"/>
  <p:notesSz cx="6858000" cy="9144000"/>
  <p:embeddedFontLst>
    <p:embeddedFont>
      <p:font typeface="Wingdings 2" pitchFamily="18" charset="2"/>
      <p:regular r:id="rId22"/>
    </p:embeddedFont>
    <p:embeddedFont>
      <p:font typeface="Verdana" pitchFamily="34" charset="0"/>
      <p:regular r:id="rId23"/>
      <p:bold r:id="rId24"/>
      <p:italic r:id="rId25"/>
      <p:boldItalic r:id="rId26"/>
    </p:embeddedFont>
    <p:embeddedFont>
      <p:font typeface="Californian FB" pitchFamily="18" charset="0"/>
      <p:regular r:id="rId27"/>
      <p:bold r:id="rId28"/>
      <p:italic r:id="rId29"/>
    </p:embeddedFont>
    <p:embeddedFont>
      <p:font typeface="Century Gothic" pitchFamily="34" charset="0"/>
      <p:regular r:id="rId30"/>
      <p:bold r:id="rId31"/>
      <p:italic r:id="rId32"/>
      <p:boldItalic r:id="rId33"/>
    </p:embeddedFont>
    <p:embeddedFont>
      <p:font typeface="Algerian" pitchFamily="82" charset="0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ylGPCS9FKdnm6kC40b6muY+4z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-59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2352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10387963" y="5038579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20726" y="776289"/>
            <a:ext cx="10750549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20726" y="2250280"/>
            <a:ext cx="10750549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828800" y="6012657"/>
            <a:ext cx="77216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828800" y="5650705"/>
            <a:ext cx="77216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189663" y="5752308"/>
            <a:ext cx="67056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381000"/>
            <a:ext cx="2540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82808"/>
            <a:ext cx="10972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88608" y="6480048"/>
            <a:ext cx="2844800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80970"/>
            <a:ext cx="5680075" cy="30083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9379" y="7035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10387963" y="93786"/>
            <a:ext cx="1892949" cy="1725637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4176" y="6477000"/>
            <a:ext cx="2844800" cy="304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92501" y="6480970"/>
            <a:ext cx="5680075" cy="30083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8075" y="809625"/>
            <a:ext cx="670560" cy="300831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8625059" y="9381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71465"/>
            <a:ext cx="9652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633536"/>
            <a:ext cx="51816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22438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0075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31" y="290732"/>
            <a:ext cx="14224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0008" y="290732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820008" y="3427124"/>
            <a:ext cx="774699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696307" y="290732"/>
            <a:ext cx="9144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96307" y="3427124"/>
            <a:ext cx="9144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0736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" y="6480969"/>
            <a:ext cx="5681472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119360" y="6483096"/>
            <a:ext cx="670560" cy="301752"/>
          </a:xfrm>
        </p:spPr>
        <p:txBody>
          <a:bodyPr/>
          <a:lstStyle>
            <a:lvl1pPr algn="ctr">
              <a:defRPr/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388608" y="6480969"/>
            <a:ext cx="2844800" cy="301752"/>
          </a:xfrm>
        </p:spPr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481891"/>
            <a:ext cx="5680075" cy="300831"/>
          </a:xfr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19360" y="6480969"/>
            <a:ext cx="670560" cy="30175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367664"/>
            <a:ext cx="12192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514475" y="367664"/>
            <a:ext cx="32512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868333" y="320040"/>
            <a:ext cx="7034784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71968" y="6556248"/>
            <a:ext cx="2844800" cy="301752"/>
          </a:xfrm>
        </p:spPr>
        <p:txBody>
          <a:bodyPr/>
          <a:lstStyle>
            <a:lvl1pPr>
              <a:defRPr sz="900"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14475" y="6556248"/>
            <a:ext cx="6857493" cy="301752"/>
          </a:xfrm>
        </p:spPr>
        <p:txBody>
          <a:bodyPr/>
          <a:lstStyle>
            <a:lvl1pPr>
              <a:defRPr sz="9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4101" y="6556248"/>
            <a:ext cx="670560" cy="301752"/>
          </a:xfrm>
        </p:spPr>
        <p:txBody>
          <a:bodyPr/>
          <a:lstStyle>
            <a:lvl1pPr>
              <a:defRPr sz="900"/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150896"/>
            <a:ext cx="12192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17649" y="373966"/>
            <a:ext cx="9777984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0" y="5867400"/>
            <a:ext cx="9777984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144256" y="6556248"/>
            <a:ext cx="2804160" cy="301752"/>
          </a:xfrm>
        </p:spPr>
        <p:txBody>
          <a:bodyPr/>
          <a:lstStyle>
            <a:lvl1pPr>
              <a:defRPr sz="900"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60576" y="6557169"/>
            <a:ext cx="6597429" cy="301752"/>
          </a:xfrm>
        </p:spPr>
        <p:txBody>
          <a:bodyPr/>
          <a:lstStyle>
            <a:lvl1pPr>
              <a:defRPr sz="9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56256" y="6556248"/>
            <a:ext cx="487680" cy="301752"/>
          </a:xfrm>
        </p:spPr>
        <p:txBody>
          <a:bodyPr/>
          <a:lstStyle>
            <a:lvl1pPr algn="ctr">
              <a:defRPr sz="900"/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9379" y="14069"/>
            <a:ext cx="12173243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5"/>
            <a:ext cx="12182621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8625059" y="4948410"/>
            <a:ext cx="3563815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67494"/>
            <a:ext cx="109728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882808"/>
            <a:ext cx="109728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388608" y="6480969"/>
            <a:ext cx="28448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81891"/>
            <a:ext cx="5680075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119360" y="6480969"/>
            <a:ext cx="67056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>
            <a:spLocks noGrp="1"/>
          </p:cNvSpPr>
          <p:nvPr>
            <p:ph type="ctrTitle"/>
          </p:nvPr>
        </p:nvSpPr>
        <p:spPr>
          <a:xfrm>
            <a:off x="1154955" y="992777"/>
            <a:ext cx="8825659" cy="241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b="1" dirty="0" smtClean="0">
                <a:solidFill>
                  <a:schemeClr val="lt1"/>
                </a:solidFill>
                <a:latin typeface="Californian FB" panose="0207040306080B030204" pitchFamily="18" charset="0"/>
              </a:rPr>
              <a:t>POD 01</a:t>
            </a:r>
            <a:r>
              <a:rPr lang="en-US" b="1" dirty="0">
                <a:solidFill>
                  <a:schemeClr val="lt1"/>
                </a:solidFill>
                <a:latin typeface="Californian FB" panose="0207040306080B030204" pitchFamily="18" charset="0"/>
              </a:rPr>
              <a:t/>
            </a:r>
            <a:br>
              <a:rPr lang="en-US" b="1" dirty="0">
                <a:solidFill>
                  <a:schemeClr val="lt1"/>
                </a:solidFill>
                <a:latin typeface="Californian FB" panose="0207040306080B030204" pitchFamily="18" charset="0"/>
              </a:rPr>
            </a:br>
            <a:r>
              <a:rPr lang="en-US" b="1" dirty="0">
                <a:solidFill>
                  <a:schemeClr val="lt1"/>
                </a:solidFill>
                <a:latin typeface="Californian FB" panose="0207040306080B030204" pitchFamily="18" charset="0"/>
              </a:rPr>
              <a:t>PENSION MANAGEMENT SYSTEM</a:t>
            </a:r>
            <a:endParaRPr dirty="0">
              <a:latin typeface="Californian FB" panose="0207040306080B030204" pitchFamily="18" charset="0"/>
            </a:endParaRPr>
          </a:p>
        </p:txBody>
      </p:sp>
      <p:sp>
        <p:nvSpPr>
          <p:cNvPr id="255" name="Google Shape;255;p1"/>
          <p:cNvSpPr txBox="1">
            <a:spLocks noGrp="1"/>
          </p:cNvSpPr>
          <p:nvPr>
            <p:ph type="subTitle" idx="1"/>
          </p:nvPr>
        </p:nvSpPr>
        <p:spPr>
          <a:xfrm>
            <a:off x="6466114" y="3777323"/>
            <a:ext cx="5116287" cy="2211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US" sz="3200" b="1" dirty="0">
                <a:solidFill>
                  <a:schemeClr val="tx1"/>
                </a:solidFill>
              </a:rPr>
              <a:t>MENTOR:  MR. </a:t>
            </a:r>
            <a:r>
              <a:rPr lang="en-IN" sz="3200" b="1" dirty="0" smtClean="0">
                <a:solidFill>
                  <a:schemeClr val="tx1"/>
                </a:solidFill>
              </a:rPr>
              <a:t>ANURAG KULKARNI</a:t>
            </a:r>
            <a:endParaRPr sz="3200" b="1" dirty="0">
              <a:solidFill>
                <a:schemeClr val="tx1"/>
              </a:solidFill>
            </a:endParaRP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IN" b="1" dirty="0"/>
              <a:t>TEAM MEMBERS:</a:t>
            </a:r>
            <a:endParaRPr b="1" dirty="0"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IN" b="1" dirty="0" smtClean="0"/>
              <a:t>SHUBHAM KUMAR - 885059</a:t>
            </a:r>
            <a:endParaRPr dirty="0"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IN" b="1" dirty="0" smtClean="0"/>
              <a:t>VAIBHAV VIBHANDIK - 885113 </a:t>
            </a:r>
            <a:endParaRPr dirty="0"/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US" b="1" dirty="0" smtClean="0"/>
              <a:t>AMOGH SHITRE – 841537</a:t>
            </a:r>
          </a:p>
          <a:p>
            <a:pPr marL="457200" lvl="0" indent="-457200" algn="l" rtl="0">
              <a:spcBef>
                <a:spcPts val="1000"/>
              </a:spcBef>
              <a:spcAft>
                <a:spcPts val="0"/>
              </a:spcAft>
              <a:buSzPts val="1440"/>
              <a:buFont typeface="Wingdings" pitchFamily="2" charset="2"/>
              <a:buChar char="Ø"/>
            </a:pPr>
            <a:r>
              <a:rPr lang="en-US" b="1" dirty="0" smtClean="0"/>
              <a:t>NEHA SHILAMKAR - 885179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 smtClean="0"/>
              <a:t> 2. Process Pension Service</a:t>
            </a:r>
            <a:endParaRPr dirty="0"/>
          </a:p>
        </p:txBody>
      </p:sp>
      <p:sp>
        <p:nvSpPr>
          <p:cNvPr id="285" name="Google Shape;285;p6"/>
          <p:cNvSpPr txBox="1">
            <a:spLocks noGrp="1"/>
          </p:cNvSpPr>
          <p:nvPr>
            <p:ph idx="1"/>
          </p:nvPr>
        </p:nvSpPr>
        <p:spPr>
          <a:xfrm>
            <a:off x="1154955" y="2127380"/>
            <a:ext cx="10505823" cy="427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Font typeface="Wingdings" pitchFamily="2" charset="2"/>
              <a:buChar char="q"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Process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Pension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Module is a Middleware Microservice that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    performs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following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operations :-</a:t>
            </a:r>
            <a:endParaRPr sz="2400" dirty="0">
              <a:solidFill>
                <a:schemeClr val="tx1"/>
              </a:solidFill>
              <a:latin typeface="+mj-lt"/>
            </a:endParaRPr>
          </a:p>
          <a:p>
            <a:pPr marL="3429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Font typeface="Wingdings" pitchFamily="2" charset="2"/>
              <a:buChar char="q"/>
            </a:pP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Determines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if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it’s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self or family pension, Calculate the pension amount and display on web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application  UI  interface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.</a:t>
            </a:r>
            <a:endParaRPr sz="2400" dirty="0">
              <a:solidFill>
                <a:schemeClr val="tx1"/>
              </a:solidFill>
              <a:latin typeface="+mj-lt"/>
            </a:endParaRPr>
          </a:p>
          <a:p>
            <a:pPr marL="3429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Verifies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the pensioner details to process the pension disbursement and initiate the disbursement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sz="2400" dirty="0">
              <a:solidFill>
                <a:schemeClr val="tx1"/>
              </a:solidFill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IN" sz="2400" dirty="0" smtClean="0"/>
              <a:t>               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24"/>
              <a:buNone/>
            </a:pPr>
            <a:r>
              <a:rPr lang="en-IN" sz="2400" dirty="0"/>
              <a:t> </a:t>
            </a:r>
            <a:r>
              <a:rPr lang="en-IN" sz="2400" dirty="0" smtClean="0"/>
              <a:t>     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D0110A-7FF0-4717-81EC-11628ADD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08" y="438292"/>
            <a:ext cx="5510666" cy="309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DA1E-4F09-4FF7-A00A-CCED293F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42" y="3705681"/>
            <a:ext cx="5604123" cy="315231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06" y="438293"/>
            <a:ext cx="5609661" cy="3155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95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605" y="133165"/>
            <a:ext cx="9968379" cy="672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36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3. Pensioner Detail Service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SzPts val="1224"/>
              <a:buNone/>
            </a:pPr>
            <a:endParaRPr lang="en-IN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1224"/>
              <a:buFont typeface="Wingdings" pitchFamily="2" charset="2"/>
              <a:buChar char="q"/>
            </a:pPr>
            <a:r>
              <a:rPr lang="en-IN" sz="2800" dirty="0" smtClean="0"/>
              <a:t>Pensioner</a:t>
            </a:r>
            <a:r>
              <a:rPr lang="en-IN" sz="2800" b="1" dirty="0" smtClean="0"/>
              <a:t> </a:t>
            </a:r>
            <a:r>
              <a:rPr lang="en-IN" sz="2800" dirty="0"/>
              <a:t>Detail</a:t>
            </a:r>
            <a:r>
              <a:rPr lang="en-IN" sz="2800" b="1" dirty="0"/>
              <a:t> </a:t>
            </a:r>
            <a:r>
              <a:rPr lang="en-IN" sz="2800" dirty="0"/>
              <a:t>Module is a Middleware Microservice that performs the following operations</a:t>
            </a:r>
            <a:r>
              <a:rPr lang="en-IN" sz="2800" dirty="0" smtClean="0"/>
              <a:t>:-</a:t>
            </a:r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1224"/>
              <a:buFont typeface="Wingdings" pitchFamily="2" charset="2"/>
              <a:buChar char="q"/>
            </a:pPr>
            <a:r>
              <a:rPr lang="en-IN" sz="2800" dirty="0" smtClean="0"/>
              <a:t>Provides </a:t>
            </a:r>
            <a:r>
              <a:rPr lang="en-IN" sz="2800" dirty="0"/>
              <a:t>information about the registered pensioner detail i.e Name, Aadhaar ,Pan ,Date of Birth </a:t>
            </a:r>
            <a:r>
              <a:rPr lang="en-IN" sz="2800" dirty="0" smtClean="0"/>
              <a:t>and </a:t>
            </a:r>
            <a:r>
              <a:rPr lang="en-IN" sz="2800" dirty="0"/>
              <a:t>other necessary information.</a:t>
            </a:r>
          </a:p>
          <a:p>
            <a:pPr marL="64008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8220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" y="798990"/>
            <a:ext cx="10990555" cy="5211192"/>
          </a:xfrm>
        </p:spPr>
      </p:pic>
    </p:spTree>
    <p:extLst>
      <p:ext uri="{BB962C8B-B14F-4D97-AF65-F5344CB8AC3E}">
        <p14:creationId xmlns:p14="http://schemas.microsoft.com/office/powerpoint/2010/main" val="416285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smtClean="0"/>
              <a:t>4. Pension Disbursement Service</a:t>
            </a:r>
            <a:endParaRPr lang="en-IN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1224"/>
              <a:buFont typeface="Wingdings" pitchFamily="2" charset="2"/>
              <a:buChar char="q"/>
            </a:pPr>
            <a:r>
              <a:rPr lang="en-IN" sz="2800" dirty="0" smtClean="0"/>
              <a:t>Pension </a:t>
            </a:r>
            <a:r>
              <a:rPr lang="en-IN" sz="2800" dirty="0"/>
              <a:t>Disbursement Module is a Middleware Microservice that performs the following operations:-</a:t>
            </a:r>
            <a:endParaRPr lang="en-IN" dirty="0"/>
          </a:p>
          <a:p>
            <a:pPr marL="457200" lvl="0" indent="-457200">
              <a:lnSpc>
                <a:spcPct val="90000"/>
              </a:lnSpc>
              <a:spcBef>
                <a:spcPts val="1000"/>
              </a:spcBef>
              <a:buSzPts val="1224"/>
              <a:buFont typeface="Wingdings" pitchFamily="2" charset="2"/>
              <a:buChar char="q"/>
            </a:pPr>
            <a:r>
              <a:rPr lang="en-IN" sz="2800" dirty="0" smtClean="0"/>
              <a:t>Gets </a:t>
            </a:r>
            <a:r>
              <a:rPr lang="en-IN" sz="2800" dirty="0"/>
              <a:t>the pension amount along with aadhaar details and checks for bank service charge and return 		the appropriate message.</a:t>
            </a:r>
            <a:endParaRPr lang="en-IN" dirty="0"/>
          </a:p>
          <a:p>
            <a:pPr>
              <a:buFont typeface="Wingdings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9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829EE96-4BC3-462E-8C2D-D2352875B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26" y="3497803"/>
            <a:ext cx="5585042" cy="3288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DA1E-4F09-4FF7-A00A-CCED293F4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2" y="124287"/>
            <a:ext cx="5604123" cy="315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6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1" y="825622"/>
            <a:ext cx="11132597" cy="4962618"/>
          </a:xfrm>
        </p:spPr>
      </p:pic>
    </p:spTree>
    <p:extLst>
      <p:ext uri="{BB962C8B-B14F-4D97-AF65-F5344CB8AC3E}">
        <p14:creationId xmlns:p14="http://schemas.microsoft.com/office/powerpoint/2010/main" val="4109154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PROJECT DEPLOYMENT IN AWS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ECDCE6-21DD-4D10-9869-3B87EC596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71" b="11448"/>
          <a:stretch/>
        </p:blipFill>
        <p:spPr>
          <a:xfrm>
            <a:off x="2210405" y="2341984"/>
            <a:ext cx="8911687" cy="328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 txBox="1">
            <a:spLocks noGrp="1"/>
          </p:cNvSpPr>
          <p:nvPr>
            <p:ph idx="1"/>
          </p:nvPr>
        </p:nvSpPr>
        <p:spPr>
          <a:xfrm>
            <a:off x="2368732" y="3335022"/>
            <a:ext cx="8011885" cy="162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7680"/>
              <a:buNone/>
            </a:pPr>
            <a:r>
              <a:rPr lang="en-US" sz="9600" b="1">
                <a:latin typeface="Algerian"/>
                <a:ea typeface="Algerian"/>
                <a:cs typeface="Algerian"/>
                <a:sym typeface="Algerian"/>
              </a:rPr>
              <a:t>THANK YOU</a:t>
            </a:r>
            <a:endParaRPr sz="9600" b="1"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 dirty="0"/>
              <a:t>TABLE OF CONTENTS</a:t>
            </a:r>
            <a:endParaRPr dirty="0"/>
          </a:p>
        </p:txBody>
      </p:sp>
      <p:sp>
        <p:nvSpPr>
          <p:cNvPr id="261" name="Google Shape;261;p2"/>
          <p:cNvSpPr txBox="1">
            <a:spLocks noGrp="1"/>
          </p:cNvSpPr>
          <p:nvPr>
            <p:ph idx="1"/>
          </p:nvPr>
        </p:nvSpPr>
        <p:spPr>
          <a:xfrm>
            <a:off x="478971" y="2307773"/>
            <a:ext cx="11112139" cy="426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1. HARDWARE AND SOFTWARE REQUIREMENTS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2. </a:t>
            </a:r>
            <a:r>
              <a:rPr lang="en-US" dirty="0" smtClean="0"/>
              <a:t>INTRODUCTION</a:t>
            </a:r>
          </a:p>
          <a:p>
            <a:pPr marL="0" indent="0">
              <a:spcBef>
                <a:spcPts val="1000"/>
              </a:spcBef>
              <a:buSzPts val="1440"/>
              <a:buNone/>
            </a:pPr>
            <a:r>
              <a:rPr lang="en-US" dirty="0" smtClean="0"/>
              <a:t>3. </a:t>
            </a:r>
            <a:r>
              <a:rPr lang="en-US" dirty="0"/>
              <a:t>USE CASE DIAGRAM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MICROSERVICES USED</a:t>
            </a:r>
            <a:endParaRPr dirty="0"/>
          </a:p>
          <a:p>
            <a:pPr marL="0" indent="0">
              <a:spcBef>
                <a:spcPts val="1000"/>
              </a:spcBef>
              <a:buSzPts val="1440"/>
              <a:buNone/>
            </a:pPr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MICROSERVICES </a:t>
            </a:r>
            <a:r>
              <a:rPr lang="en-US" dirty="0"/>
              <a:t>OVERVIEW &amp; UI </a:t>
            </a:r>
            <a:r>
              <a:rPr lang="en-US" dirty="0" smtClean="0"/>
              <a:t>PAGES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 smtClean="0"/>
              <a:t>6. PROJECT </a:t>
            </a:r>
            <a:r>
              <a:rPr lang="en-US" dirty="0"/>
              <a:t>DEPLOYMENT IN AWS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>
            <a:spLocks noGrp="1"/>
          </p:cNvSpPr>
          <p:nvPr>
            <p:ph type="title"/>
          </p:nvPr>
        </p:nvSpPr>
        <p:spPr>
          <a:xfrm>
            <a:off x="1154954" y="973669"/>
            <a:ext cx="8761413" cy="95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HARDWARE AND SOFTWARE REQUIREMENTS</a:t>
            </a:r>
            <a:endParaRPr/>
          </a:p>
        </p:txBody>
      </p:sp>
      <p:sp>
        <p:nvSpPr>
          <p:cNvPr id="267" name="Google Shape;267;p3"/>
          <p:cNvSpPr txBox="1">
            <a:spLocks noGrp="1"/>
          </p:cNvSpPr>
          <p:nvPr>
            <p:ph idx="1"/>
          </p:nvPr>
        </p:nvSpPr>
        <p:spPr>
          <a:xfrm>
            <a:off x="1154954" y="2368369"/>
            <a:ext cx="10897711" cy="358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b="1" dirty="0"/>
              <a:t>1.  Hardware Requirement: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a. Developer Desktop PC with 8GB RAM.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b="1" dirty="0"/>
              <a:t>2. Software Requirement (Java):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a. Spring Tool Suite (STS) Or any Latest Eclipse.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	</a:t>
            </a:r>
            <a:r>
              <a:rPr lang="en-US" dirty="0" err="1"/>
              <a:t>i</a:t>
            </a:r>
            <a:r>
              <a:rPr lang="en-US" dirty="0"/>
              <a:t>. AWS Code Commit Enabled.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	ii. Configure Maven in Eclipse.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b. Maven.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c. Docker (Optional).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/>
              <a:t>	 d. Postman Client in Chrome.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idx="1"/>
          </p:nvPr>
        </p:nvSpPr>
        <p:spPr>
          <a:xfrm>
            <a:off x="959647" y="2352246"/>
            <a:ext cx="10549365" cy="2987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A 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pension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 is a fund into which a sum of money is added during an employee's employment years and from which payments are drawn to support the person’s retirement from work.</a:t>
            </a:r>
            <a:endParaRPr lang="en-US" sz="24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endParaRPr lang="en-IN" sz="2400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r>
              <a:rPr lang="en-IN" sz="2400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State government aims to automate the portion of the Pension detail provisioning. This project covers pensioner detail provision, pension calculate and initiate pension disbursement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.</a:t>
            </a:r>
            <a:endParaRPr sz="2400" dirty="0">
              <a:solidFill>
                <a:schemeClr val="tx1"/>
              </a:solidFill>
              <a:latin typeface="+mj-lt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>
              <a:solidFill>
                <a:schemeClr val="tx1"/>
              </a:solidFill>
              <a:latin typeface="+mj-lt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MICROSERVICES USED</a:t>
            </a:r>
            <a:endParaRPr dirty="0"/>
          </a:p>
        </p:txBody>
      </p:sp>
      <p:sp>
        <p:nvSpPr>
          <p:cNvPr id="279" name="Google Shape;279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40"/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Authorization Service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 Pension Service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000"/>
              </a:spcBef>
              <a:buSzPts val="1440"/>
              <a:buNone/>
            </a:pPr>
            <a:r>
              <a:rPr lang="en-US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Pensioner Detail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Service</a:t>
            </a:r>
          </a:p>
          <a:p>
            <a:pPr marL="0" lvl="0" indent="0">
              <a:spcBef>
                <a:spcPts val="1000"/>
              </a:spcBef>
              <a:buSzPts val="1440"/>
              <a:buNone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1000"/>
              </a:spcBef>
              <a:buSzPts val="1440"/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-IN" dirty="0">
                <a:latin typeface="Times New Roman"/>
                <a:ea typeface="Times New Roman"/>
                <a:cs typeface="Times New Roman"/>
                <a:sym typeface="Times New Roman"/>
              </a:rPr>
              <a:t>Pension Disbursement Service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>
                <a:solidFill>
                  <a:schemeClr val="lt1"/>
                </a:solidFill>
              </a:rPr>
              <a:t>USE CASE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2AA9279-80F3-4773-8DAF-D65EC49C841F}"/>
              </a:ext>
            </a:extLst>
          </p:cNvPr>
          <p:cNvSpPr/>
          <p:nvPr/>
        </p:nvSpPr>
        <p:spPr>
          <a:xfrm>
            <a:off x="4851920" y="2227684"/>
            <a:ext cx="2733869" cy="6523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Pension Process Service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001DA2E-F154-4AEE-B3B1-A1B41913EC07}"/>
              </a:ext>
            </a:extLst>
          </p:cNvPr>
          <p:cNvSpPr/>
          <p:nvPr/>
        </p:nvSpPr>
        <p:spPr>
          <a:xfrm>
            <a:off x="4851919" y="5215813"/>
            <a:ext cx="2985796" cy="895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Authorization Service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359E15C-33D9-4BEF-BD2D-C6EF024147C1}"/>
              </a:ext>
            </a:extLst>
          </p:cNvPr>
          <p:cNvSpPr/>
          <p:nvPr/>
        </p:nvSpPr>
        <p:spPr>
          <a:xfrm>
            <a:off x="625152" y="2118051"/>
            <a:ext cx="3209731" cy="846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Pension Disbursement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DA28B53-8507-4287-9621-48425A4EE9CD}"/>
              </a:ext>
            </a:extLst>
          </p:cNvPr>
          <p:cNvSpPr/>
          <p:nvPr/>
        </p:nvSpPr>
        <p:spPr>
          <a:xfrm>
            <a:off x="727789" y="4024605"/>
            <a:ext cx="3107095" cy="737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Pensioner Detail 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F65717B-0A2C-411D-A100-2C5B67E2B51B}"/>
              </a:ext>
            </a:extLst>
          </p:cNvPr>
          <p:cNvSpPr/>
          <p:nvPr/>
        </p:nvSpPr>
        <p:spPr>
          <a:xfrm>
            <a:off x="8248260" y="2142933"/>
            <a:ext cx="2733869" cy="846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Pension Management Portal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DA1E95B-74EF-4397-B492-FB408C4117A4}"/>
              </a:ext>
            </a:extLst>
          </p:cNvPr>
          <p:cNvCxnSpPr>
            <a:cxnSpLocks/>
            <a:stCxn id="6" idx="2"/>
            <a:endCxn id="10" idx="6"/>
          </p:cNvCxnSpPr>
          <p:nvPr/>
        </p:nvCxnSpPr>
        <p:spPr>
          <a:xfrm flipH="1" flipV="1">
            <a:off x="3834883" y="2541428"/>
            <a:ext cx="1017037" cy="1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4D0B6E32-FCCA-4C43-9E9C-F108C263FCE0}"/>
              </a:ext>
            </a:extLst>
          </p:cNvPr>
          <p:cNvCxnSpPr>
            <a:stCxn id="10" idx="4"/>
          </p:cNvCxnSpPr>
          <p:nvPr/>
        </p:nvCxnSpPr>
        <p:spPr>
          <a:xfrm flipH="1">
            <a:off x="2220687" y="2964804"/>
            <a:ext cx="9331" cy="105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13856AD4-51C5-413A-86E0-F8B9E0F85448}"/>
              </a:ext>
            </a:extLst>
          </p:cNvPr>
          <p:cNvCxnSpPr>
            <a:cxnSpLocks/>
          </p:cNvCxnSpPr>
          <p:nvPr/>
        </p:nvCxnSpPr>
        <p:spPr>
          <a:xfrm>
            <a:off x="5514392" y="2880050"/>
            <a:ext cx="9331" cy="1542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71475B16-0F39-473D-833E-500DB4BAE7BA}"/>
              </a:ext>
            </a:extLst>
          </p:cNvPr>
          <p:cNvCxnSpPr>
            <a:cxnSpLocks/>
          </p:cNvCxnSpPr>
          <p:nvPr/>
        </p:nvCxnSpPr>
        <p:spPr>
          <a:xfrm flipH="1">
            <a:off x="3900198" y="4422710"/>
            <a:ext cx="1614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FDC19C3A-E871-4D55-8368-8350AFC6F3C5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6218855" y="2880050"/>
            <a:ext cx="0" cy="233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82753B7A-4734-48E8-80EC-1ED40BF8F556}"/>
              </a:ext>
            </a:extLst>
          </p:cNvPr>
          <p:cNvCxnSpPr>
            <a:cxnSpLocks/>
            <a:stCxn id="13" idx="2"/>
            <a:endCxn id="6" idx="6"/>
          </p:cNvCxnSpPr>
          <p:nvPr/>
        </p:nvCxnSpPr>
        <p:spPr>
          <a:xfrm flipH="1" flipV="1">
            <a:off x="7585788" y="2553869"/>
            <a:ext cx="662472" cy="12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xmlns="" id="{91E1C357-F3BD-474B-A018-800520C8123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48626" y="2865682"/>
            <a:ext cx="66167" cy="284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xmlns="" id="{2D8B78AC-F3A8-43E5-AEFA-CC771F9F8F9D}"/>
              </a:ext>
            </a:extLst>
          </p:cNvPr>
          <p:cNvCxnSpPr>
            <a:endCxn id="9" idx="6"/>
          </p:cNvCxnSpPr>
          <p:nvPr/>
        </p:nvCxnSpPr>
        <p:spPr>
          <a:xfrm flipH="1" flipV="1">
            <a:off x="7837715" y="5663683"/>
            <a:ext cx="877076" cy="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xmlns="" id="{08C4DDCE-899C-4AFC-93E1-3EEF641CFABD}"/>
              </a:ext>
            </a:extLst>
          </p:cNvPr>
          <p:cNvSpPr/>
          <p:nvPr/>
        </p:nvSpPr>
        <p:spPr>
          <a:xfrm>
            <a:off x="9918442" y="3806890"/>
            <a:ext cx="605639" cy="615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xmlns="" id="{722DD96C-FA8A-4534-AFAD-248BEEB622FF}"/>
              </a:ext>
            </a:extLst>
          </p:cNvPr>
          <p:cNvCxnSpPr>
            <a:stCxn id="263" idx="4"/>
          </p:cNvCxnSpPr>
          <p:nvPr/>
        </p:nvCxnSpPr>
        <p:spPr>
          <a:xfrm>
            <a:off x="10221260" y="4422710"/>
            <a:ext cx="23752" cy="79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xmlns="" id="{86121650-8963-4C55-9908-98A0A45C0298}"/>
              </a:ext>
            </a:extLst>
          </p:cNvPr>
          <p:cNvCxnSpPr/>
          <p:nvPr/>
        </p:nvCxnSpPr>
        <p:spPr>
          <a:xfrm>
            <a:off x="10011747" y="4761723"/>
            <a:ext cx="429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xmlns="" id="{FBC3C902-A81B-46D5-865C-565DEB26C29F}"/>
              </a:ext>
            </a:extLst>
          </p:cNvPr>
          <p:cNvCxnSpPr>
            <a:cxnSpLocks/>
          </p:cNvCxnSpPr>
          <p:nvPr/>
        </p:nvCxnSpPr>
        <p:spPr>
          <a:xfrm flipH="1">
            <a:off x="10011748" y="5215810"/>
            <a:ext cx="209512" cy="29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xmlns="" id="{750CAF59-694C-4EA5-A914-430A8367421D}"/>
              </a:ext>
            </a:extLst>
          </p:cNvPr>
          <p:cNvCxnSpPr/>
          <p:nvPr/>
        </p:nvCxnSpPr>
        <p:spPr>
          <a:xfrm>
            <a:off x="10245013" y="5239918"/>
            <a:ext cx="279067" cy="27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xmlns="" id="{C05B0C4E-CFE5-4E31-BEA4-DC18D7634305}"/>
              </a:ext>
            </a:extLst>
          </p:cNvPr>
          <p:cNvSpPr txBox="1"/>
          <p:nvPr/>
        </p:nvSpPr>
        <p:spPr>
          <a:xfrm>
            <a:off x="10730204" y="4590662"/>
            <a:ext cx="85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xmlns="" id="{6CFB1095-C089-4B20-98E8-18B73D9D90FC}"/>
              </a:ext>
            </a:extLst>
          </p:cNvPr>
          <p:cNvCxnSpPr>
            <a:stCxn id="263" idx="0"/>
          </p:cNvCxnSpPr>
          <p:nvPr/>
        </p:nvCxnSpPr>
        <p:spPr>
          <a:xfrm flipV="1">
            <a:off x="10221260" y="2989684"/>
            <a:ext cx="0" cy="81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6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 </a:t>
            </a:r>
            <a:r>
              <a:rPr lang="en-US" dirty="0" smtClean="0"/>
              <a:t>1. Authorization Services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5735" y="2190862"/>
            <a:ext cx="10727392" cy="3881463"/>
          </a:xfrm>
        </p:spPr>
        <p:txBody>
          <a:bodyPr/>
          <a:lstStyle/>
          <a:p>
            <a:pPr marL="457200" lvl="0" indent="-457200">
              <a:spcBef>
                <a:spcPts val="0"/>
              </a:spcBef>
              <a:buSzPts val="1440"/>
              <a:buFont typeface="Wingdings" pitchFamily="2" charset="2"/>
              <a:buChar char="q"/>
            </a:pPr>
            <a:r>
              <a:rPr lang="en-IN" sz="2800" dirty="0"/>
              <a:t>Service to Service communication has to happen using </a:t>
            </a:r>
            <a:r>
              <a:rPr lang="en-IN" sz="2800" dirty="0" smtClean="0"/>
              <a:t>JWT.</a:t>
            </a:r>
            <a:endParaRPr lang="en-IN" sz="2800" dirty="0"/>
          </a:p>
          <a:p>
            <a:pPr marL="457200" lvl="0" indent="-457200">
              <a:spcBef>
                <a:spcPts val="1000"/>
              </a:spcBef>
              <a:buSzPts val="1440"/>
              <a:buFont typeface="Wingdings" pitchFamily="2" charset="2"/>
              <a:buChar char="q"/>
            </a:pPr>
            <a:r>
              <a:rPr lang="en-IN" sz="2800" dirty="0"/>
              <a:t>Pass End User session across </a:t>
            </a:r>
            <a:r>
              <a:rPr lang="en-IN" sz="2800" dirty="0" err="1" smtClean="0"/>
              <a:t>Microservices</a:t>
            </a:r>
            <a:r>
              <a:rPr lang="en-IN" sz="2800" dirty="0" smtClean="0"/>
              <a:t>.</a:t>
            </a:r>
            <a:endParaRPr lang="en-IN" sz="2800" dirty="0"/>
          </a:p>
          <a:p>
            <a:pPr marL="457200" lvl="0" indent="-457200">
              <a:spcBef>
                <a:spcPts val="1000"/>
              </a:spcBef>
              <a:buSzPts val="1440"/>
              <a:buFont typeface="Wingdings" pitchFamily="2" charset="2"/>
              <a:buChar char="q"/>
            </a:pPr>
            <a:r>
              <a:rPr lang="en-IN" sz="2800" dirty="0"/>
              <a:t>T</a:t>
            </a:r>
            <a:r>
              <a:rPr lang="en-IN" sz="2800" dirty="0" smtClean="0"/>
              <a:t>oken will expire after 30 </a:t>
            </a:r>
            <a:r>
              <a:rPr lang="en-IN" sz="2800" dirty="0"/>
              <a:t>minutes.</a:t>
            </a:r>
          </a:p>
          <a:p>
            <a:pPr marL="64008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1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D703A63-AD16-497F-B19E-DA7D1CCA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204896"/>
            <a:ext cx="5857999" cy="3070964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19" y="3449308"/>
            <a:ext cx="6059897" cy="3408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0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1" y="292962"/>
            <a:ext cx="11390050" cy="6365289"/>
          </a:xfrm>
        </p:spPr>
      </p:pic>
    </p:spTree>
    <p:extLst>
      <p:ext uri="{BB962C8B-B14F-4D97-AF65-F5344CB8AC3E}">
        <p14:creationId xmlns:p14="http://schemas.microsoft.com/office/powerpoint/2010/main" val="114357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426</TotalTime>
  <Words>275</Words>
  <Application>Microsoft Office PowerPoint</Application>
  <PresentationFormat>Custom</PresentationFormat>
  <Paragraphs>66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Wingdings</vt:lpstr>
      <vt:lpstr>Wingdings 2</vt:lpstr>
      <vt:lpstr>Times New Roman</vt:lpstr>
      <vt:lpstr>Verdana</vt:lpstr>
      <vt:lpstr>Noto Sans Symbols</vt:lpstr>
      <vt:lpstr>Californian FB</vt:lpstr>
      <vt:lpstr>Century Gothic</vt:lpstr>
      <vt:lpstr>Algerian</vt:lpstr>
      <vt:lpstr>Verve</vt:lpstr>
      <vt:lpstr>POD 01 PENSION MANAGEMENT SYSTEM</vt:lpstr>
      <vt:lpstr>TABLE OF CONTENTS</vt:lpstr>
      <vt:lpstr>HARDWARE AND SOFTWARE REQUIREMENTS</vt:lpstr>
      <vt:lpstr>INTRODUCTION</vt:lpstr>
      <vt:lpstr>MICROSERVICES USED</vt:lpstr>
      <vt:lpstr>USE CASE DIAGRAM</vt:lpstr>
      <vt:lpstr> 1. Authorization Services</vt:lpstr>
      <vt:lpstr>PowerPoint Presentation</vt:lpstr>
      <vt:lpstr>PowerPoint Presentation</vt:lpstr>
      <vt:lpstr> 2. Process Pension Service</vt:lpstr>
      <vt:lpstr>PowerPoint Presentation</vt:lpstr>
      <vt:lpstr>PowerPoint Presentation</vt:lpstr>
      <vt:lpstr>3. Pensioner Detail Service</vt:lpstr>
      <vt:lpstr>PowerPoint Presentation</vt:lpstr>
      <vt:lpstr>4. Pension Disbursement Service</vt:lpstr>
      <vt:lpstr>PowerPoint Presentation</vt:lpstr>
      <vt:lpstr>PowerPoint Presentation</vt:lpstr>
      <vt:lpstr>PROJECT DEPLOYMENT IN AWS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TEAM-10 PENSION MANAGEMENT SYSTEM</dc:title>
  <dc:creator>LNU, Leena (Cognizant)</dc:creator>
  <cp:lastModifiedBy>DELL</cp:lastModifiedBy>
  <cp:revision>31</cp:revision>
  <dcterms:created xsi:type="dcterms:W3CDTF">2021-02-03T13:33:08Z</dcterms:created>
  <dcterms:modified xsi:type="dcterms:W3CDTF">2021-03-28T20:16:09Z</dcterms:modified>
</cp:coreProperties>
</file>